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9" r:id="rId5"/>
    <p:sldId id="286" r:id="rId6"/>
    <p:sldId id="278" r:id="rId7"/>
    <p:sldId id="291" r:id="rId8"/>
    <p:sldId id="264" r:id="rId9"/>
    <p:sldId id="281" r:id="rId10"/>
    <p:sldId id="293" r:id="rId11"/>
    <p:sldId id="294" r:id="rId12"/>
    <p:sldId id="280" r:id="rId13"/>
    <p:sldId id="273" r:id="rId14"/>
    <p:sldId id="295" r:id="rId15"/>
    <p:sldId id="2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68" autoAdjust="0"/>
    <p:restoredTop sz="94670"/>
  </p:normalViewPr>
  <p:slideViewPr>
    <p:cSldViewPr snapToGrid="0">
      <p:cViewPr varScale="1">
        <p:scale>
          <a:sx n="37" d="100"/>
          <a:sy n="37" d="100"/>
        </p:scale>
        <p:origin x="221" y="3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accent2"/>
                </a:solidFill>
              </a:rPr>
              <a:t>Annual Income &amp; Gross Profit</a:t>
            </a:r>
          </a:p>
        </c:rich>
      </c:tx>
      <c:layout>
        <c:manualLayout>
          <c:xMode val="edge"/>
          <c:yMode val="edge"/>
          <c:x val="7.2127696791070986E-3"/>
          <c:y val="1.182572865366946E-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4948745360130636E-2"/>
          <c:y val="0.11352236451882464"/>
          <c:w val="0.80895568906908533"/>
          <c:h val="0.6870125003651015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Year 1</c:v>
                </c:pt>
                <c:pt idx="1">
                  <c:v>Year 2</c:v>
                </c:pt>
                <c:pt idx="2">
                  <c:v>Net Profit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702</c:v>
                </c:pt>
                <c:pt idx="1">
                  <c:v>772</c:v>
                </c:pt>
                <c:pt idx="2">
                  <c:v>849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038-4CA4-B1C1-A19023637C6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Total Cogs</c:v>
                </c:pt>
              </c:strCache>
            </c:strRef>
          </c:tx>
          <c:spPr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Year 1</c:v>
                </c:pt>
                <c:pt idx="1">
                  <c:v>Year 2</c:v>
                </c:pt>
                <c:pt idx="2">
                  <c:v>Net Profit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212</c:v>
                </c:pt>
                <c:pt idx="1">
                  <c:v>222</c:v>
                </c:pt>
                <c:pt idx="2">
                  <c:v>233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038-4CA4-B1C1-A19023637C6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Net Profit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Year 1</c:v>
                </c:pt>
                <c:pt idx="1">
                  <c:v>Year 2</c:v>
                </c:pt>
                <c:pt idx="2">
                  <c:v>Net Profit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490</c:v>
                </c:pt>
                <c:pt idx="1">
                  <c:v>549</c:v>
                </c:pt>
                <c:pt idx="2">
                  <c:v>615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038-4CA4-B1C1-A19023637C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12"/>
        <c:axId val="391640792"/>
        <c:axId val="391634912"/>
      </c:barChart>
      <c:catAx>
        <c:axId val="391640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634912"/>
        <c:crosses val="autoZero"/>
        <c:auto val="1"/>
        <c:lblAlgn val="ctr"/>
        <c:lblOffset val="100"/>
        <c:noMultiLvlLbl val="0"/>
      </c:catAx>
      <c:valAx>
        <c:axId val="391634912"/>
        <c:scaling>
          <c:orientation val="minMax"/>
          <c:max val="800"/>
        </c:scaling>
        <c:delete val="0"/>
        <c:axPos val="l"/>
        <c:majorGridlines>
          <c:spPr>
            <a:ln w="317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640792"/>
        <c:crosses val="autoZero"/>
        <c:crossBetween val="between"/>
        <c:majorUnit val="200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0.99078</cdr:y>
    </cdr:to>
    <cdr:pic>
      <cdr:nvPicPr>
        <cdr:cNvPr id="2" name="chart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8752671" cy="3803345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B3D6640C-F6A0-4351-856B-14836F234E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FC280B7B-2795-4857-B84E-9C600536AE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120AE1-5DBC-4417-A73B-5F29B67C532C}" type="datetimeFigureOut">
              <a:rPr lang="en-US" smtClean="0"/>
              <a:t>9/30/2022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6C3ACD6-6E00-4BE1-A684-34A6BD202E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A7F20A5-CEF2-4B11-A0A4-0F4BC0BD64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822411-A9A9-4A09-A341-69C657AB42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8888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pn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19.svg>
</file>

<file path=ppt/media/image2.jpg>
</file>

<file path=ppt/media/image20.jpg>
</file>

<file path=ppt/media/image21.png>
</file>

<file path=ppt/media/image21.svg>
</file>

<file path=ppt/media/image22.png>
</file>

<file path=ppt/media/image23.png>
</file>

<file path=ppt/media/image23.svg>
</file>

<file path=ppt/media/image3.png>
</file>

<file path=ppt/media/image4.jp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9/30/2022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1704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92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3897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866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4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699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561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645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39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81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605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868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7999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=""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52419" y="1887801"/>
            <a:ext cx="4057961" cy="143123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28">
            <a:extLst>
              <a:ext uri="{FF2B5EF4-FFF2-40B4-BE49-F238E27FC236}">
                <a16:creationId xmlns=""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44273" y="1883115"/>
            <a:ext cx="576000" cy="576000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3" name="Picture Placeholder 28">
            <a:extLst>
              <a:ext uri="{FF2B5EF4-FFF2-40B4-BE49-F238E27FC236}">
                <a16:creationId xmlns=""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4273" y="3573118"/>
            <a:ext cx="576000" cy="576000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=""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1552418" y="3575461"/>
            <a:ext cx="4057961" cy="143123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=""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44273" y="5263121"/>
            <a:ext cx="576000" cy="576000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=""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1552418" y="5263122"/>
            <a:ext cx="4057961" cy="77572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8061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="" xmlns:a16="http://schemas.microsoft.com/office/drawing/2014/main" id="{B74348DE-EC54-4C62-948C-0B2BF90455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15389"/>
            <a:ext cx="12188825" cy="374261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object 3">
            <a:extLst>
              <a:ext uri="{FF2B5EF4-FFF2-40B4-BE49-F238E27FC236}">
                <a16:creationId xmlns="" xmlns:a16="http://schemas.microsoft.com/office/drawing/2014/main" id="{2A53E879-94A1-4659-9069-ED0D6F03014D}"/>
              </a:ext>
            </a:extLst>
          </p:cNvPr>
          <p:cNvSpPr/>
          <p:nvPr userDrawn="1"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34047"/>
            <a:ext cx="5157787" cy="2755616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59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34047"/>
            <a:ext cx="5183188" cy="27556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576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=""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=""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object 2">
            <a:extLst>
              <a:ext uri="{FF2B5EF4-FFF2-40B4-BE49-F238E27FC236}">
                <a16:creationId xmlns=""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2" name="Picture Placeholder 28">
            <a:extLst>
              <a:ext uri="{FF2B5EF4-FFF2-40B4-BE49-F238E27FC236}">
                <a16:creationId xmlns=""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3" name="Picture Placeholder 28">
            <a:extLst>
              <a:ext uri="{FF2B5EF4-FFF2-40B4-BE49-F238E27FC236}">
                <a16:creationId xmlns=""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=""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=""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=""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6490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9/30/2022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Oval 9">
            <a:extLst>
              <a:ext uri="{FF2B5EF4-FFF2-40B4-BE49-F238E27FC236}">
                <a16:creationId xmlns=""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0.jpg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19.svg"/><Relationship Id="rId4" Type="http://schemas.openxmlformats.org/officeDocument/2006/relationships/image" Target="../media/image21.png"/><Relationship Id="rId9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 descr="Blue rectangle">
            <a:extLst>
              <a:ext uri="{FF2B5EF4-FFF2-40B4-BE49-F238E27FC236}">
                <a16:creationId xmlns="" xmlns:a16="http://schemas.microsoft.com/office/drawing/2014/main" id="{482BBC39-5D4C-4E24-ADB1-5FFFBA7198DC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>
            <a:blip r:embed="rId3"/>
            <a:srcRect/>
            <a:stretch>
              <a:fillRect l="-12" r="-12"/>
            </a:stretch>
          </a:blip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" name="object 3" descr="People with documents">
            <a:extLst>
              <a:ext uri="{FF2B5EF4-FFF2-40B4-BE49-F238E27FC236}">
                <a16:creationId xmlns="" xmlns:a16="http://schemas.microsoft.com/office/drawing/2014/main" id="{0CA2E80D-F3EC-4A5F-8E65-56FEA206EE0F}"/>
              </a:ext>
            </a:extLst>
          </p:cNvPr>
          <p:cNvSpPr/>
          <p:nvPr/>
        </p:nvSpPr>
        <p:spPr>
          <a:xfrm>
            <a:off x="127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08518"/>
            <a:ext cx="9144000" cy="2128049"/>
          </a:xfrm>
        </p:spPr>
        <p:txBody>
          <a:bodyPr>
            <a:normAutofit fontScale="90000"/>
          </a:bodyPr>
          <a:lstStyle/>
          <a:p>
            <a:pPr fontAlgn="base"/>
            <a:r>
              <a:rPr lang="en-US" sz="5400" dirty="0"/>
              <a:t>Merger and Acquisitions </a:t>
            </a:r>
            <a:r>
              <a:rPr lang="en-US" sz="5400" dirty="0" smtClean="0"/>
              <a:t>By</a:t>
            </a:r>
            <a:r>
              <a:rPr lang="en-US" sz="5400" dirty="0"/>
              <a:t> </a:t>
            </a:r>
            <a:br>
              <a:rPr lang="en-US" sz="5400" dirty="0"/>
            </a:br>
            <a:r>
              <a:rPr lang="en-US" sz="5400" dirty="0" smtClean="0"/>
              <a:t>Tech. </a:t>
            </a:r>
            <a:r>
              <a:rPr lang="en-US" sz="5400" dirty="0"/>
              <a:t>Companies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2000" y="4221162"/>
            <a:ext cx="3888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/>
          <a:p>
            <a:r>
              <a:rPr lang="en-US" dirty="0"/>
              <a:t>Acquisitions Dataset</a:t>
            </a:r>
            <a:endParaRPr lang="en-US" b="0" dirty="0"/>
          </a:p>
        </p:txBody>
      </p:sp>
      <p:sp>
        <p:nvSpPr>
          <p:cNvPr id="6" name="object 7" descr="Beige rectangle">
            <a:extLst>
              <a:ext uri="{FF2B5EF4-FFF2-40B4-BE49-F238E27FC236}">
                <a16:creationId xmlns="" xmlns:a16="http://schemas.microsoft.com/office/drawing/2014/main" id="{B36975AA-C62E-46BE-9382-E2CF56FDF817}"/>
              </a:ext>
            </a:extLst>
          </p:cNvPr>
          <p:cNvSpPr/>
          <p:nvPr/>
        </p:nvSpPr>
        <p:spPr>
          <a:xfrm>
            <a:off x="3108000" y="3229869"/>
            <a:ext cx="5976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Handshake">
            <a:extLst>
              <a:ext uri="{FF2B5EF4-FFF2-40B4-BE49-F238E27FC236}">
                <a16:creationId xmlns="" xmlns:a16="http://schemas.microsoft.com/office/drawing/2014/main" id="{2F5DB649-A4D3-4E21-BA31-0C84C9B360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"/>
          <a:stretch/>
        </p:blipFill>
        <p:spPr>
          <a:xfrm>
            <a:off x="1200" y="3115388"/>
            <a:ext cx="12189600" cy="3743586"/>
          </a:xfrm>
        </p:spPr>
      </p:pic>
      <p:sp>
        <p:nvSpPr>
          <p:cNvPr id="12" name="object 3" descr="Blue rectangle">
            <a:extLst>
              <a:ext uri="{FF2B5EF4-FFF2-40B4-BE49-F238E27FC236}">
                <a16:creationId xmlns=""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12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3" name="Oval 12" descr="Beige oval">
            <a:extLst>
              <a:ext uri="{FF2B5EF4-FFF2-40B4-BE49-F238E27FC236}">
                <a16:creationId xmlns=""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44984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064" y="361648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Which products  were derived from a high number of company acquisitions</a:t>
            </a:r>
            <a:r>
              <a:rPr lang="en-US" dirty="0" smtClean="0"/>
              <a:t>?</a:t>
            </a:r>
            <a:endParaRPr lang="en-US" b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949" y="2130341"/>
            <a:ext cx="3789362" cy="823912"/>
          </a:xfrm>
        </p:spPr>
        <p:txBody>
          <a:bodyPr>
            <a:normAutofit/>
          </a:bodyPr>
          <a:lstStyle/>
          <a:p>
            <a:r>
              <a:rPr lang="en-US" sz="2000" dirty="0"/>
              <a:t>General</a:t>
            </a:r>
            <a:br>
              <a:rPr lang="en-US" sz="2000" dirty="0"/>
            </a:br>
            <a:r>
              <a:rPr lang="en-US" sz="2000" dirty="0"/>
              <a:t>Services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DEAD4F2-C5CC-44E9-A092-76413D5CA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1373" y="3434047"/>
            <a:ext cx="3132000" cy="275561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Lorem ipsum dolor sit amet, consectetur adipiscing elit.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Etiam aliquet eu mi quis lacinia.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fermentum a magna ut eleifend.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Integer convallis suscipit ante eu varius. Morbi a purus dolor.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52950" y="2130341"/>
            <a:ext cx="4745038" cy="823912"/>
          </a:xfrm>
        </p:spPr>
        <p:txBody>
          <a:bodyPr>
            <a:normAutofit/>
          </a:bodyPr>
          <a:lstStyle/>
          <a:p>
            <a:r>
              <a:rPr lang="en-US" sz="2000" dirty="0"/>
              <a:t>Cultivate</a:t>
            </a:r>
            <a:br>
              <a:rPr lang="en-US" sz="2000" dirty="0"/>
            </a:br>
            <a:r>
              <a:rPr lang="en-US" sz="2000" dirty="0"/>
              <a:t>Referral 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53711" y="3434047"/>
            <a:ext cx="3361615" cy="275561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Lorem ipsum dolor sit amet, consectetur adipiscing elit. Etiam aliquet eu mi quis lacinia.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fermentum a magna ut eleifend. Integer convallis suscipit ante eu varius. Morbi a purus dolor. Suspendisse sit amet ipsum finibus justo viverra blandit.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congue quis tortor eget sodales. Nulla a erat eget nunc hendrerit ultrices eu.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10</a:t>
            </a:fld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=""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857949" y="1678593"/>
            <a:ext cx="37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="" xmlns:a16="http://schemas.microsoft.com/office/drawing/2014/main" id="{A93FB3A3-CCE4-43B1-B396-B8819D20B354}"/>
              </a:ext>
            </a:extLst>
          </p:cNvPr>
          <p:cNvSpPr txBox="1">
            <a:spLocks/>
          </p:cNvSpPr>
          <p:nvPr/>
        </p:nvSpPr>
        <p:spPr>
          <a:xfrm>
            <a:off x="8568793" y="2133184"/>
            <a:ext cx="3429699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Become</a:t>
            </a:r>
            <a:br>
              <a:rPr lang="en-US" sz="2000" dirty="0"/>
            </a:br>
            <a:r>
              <a:rPr lang="en-US" sz="2000" dirty="0"/>
              <a:t>an Expert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="" xmlns:a16="http://schemas.microsoft.com/office/drawing/2014/main" id="{17423A2D-9BA5-4783-9D7D-85F493300696}"/>
              </a:ext>
            </a:extLst>
          </p:cNvPr>
          <p:cNvSpPr txBox="1">
            <a:spLocks/>
          </p:cNvSpPr>
          <p:nvPr/>
        </p:nvSpPr>
        <p:spPr>
          <a:xfrm>
            <a:off x="8552751" y="3436890"/>
            <a:ext cx="3132000" cy="2755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Lorem ipsum dolor sit amet, consectetur adipiscing elit.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Etiam aliquet eu mi quis lacinia.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fermentum a magna ut eleifend.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Integer convallis suscipit ante eu varius. Morbi a purus dolor.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914" y="2313767"/>
            <a:ext cx="11275163" cy="4226260"/>
          </a:xfrm>
          <a:prstGeom prst="rect">
            <a:avLst/>
          </a:prstGeom>
          <a:effectLst>
            <a:glow rad="609600">
              <a:schemeClr val="accent2">
                <a:satMod val="175000"/>
                <a:alpha val="40000"/>
              </a:schemeClr>
            </a:glo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32701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Handshake">
            <a:extLst>
              <a:ext uri="{FF2B5EF4-FFF2-40B4-BE49-F238E27FC236}">
                <a16:creationId xmlns="" xmlns:a16="http://schemas.microsoft.com/office/drawing/2014/main" id="{2F5DB649-A4D3-4E21-BA31-0C84C9B360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"/>
          <a:stretch/>
        </p:blipFill>
        <p:spPr>
          <a:xfrm>
            <a:off x="1200" y="3115388"/>
            <a:ext cx="12189600" cy="3743586"/>
          </a:xfrm>
        </p:spPr>
      </p:pic>
      <p:sp>
        <p:nvSpPr>
          <p:cNvPr id="12" name="object 3" descr="Blue rectangle">
            <a:extLst>
              <a:ext uri="{FF2B5EF4-FFF2-40B4-BE49-F238E27FC236}">
                <a16:creationId xmlns=""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12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3" name="Oval 12" descr="Beige oval">
            <a:extLst>
              <a:ext uri="{FF2B5EF4-FFF2-40B4-BE49-F238E27FC236}">
                <a16:creationId xmlns=""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44984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064" y="361648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Which months had the highest number of acquisitions?</a:t>
            </a:r>
            <a:endParaRPr lang="en-US" b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949" y="2130341"/>
            <a:ext cx="3789362" cy="823912"/>
          </a:xfrm>
        </p:spPr>
        <p:txBody>
          <a:bodyPr>
            <a:normAutofit/>
          </a:bodyPr>
          <a:lstStyle/>
          <a:p>
            <a:r>
              <a:rPr lang="en-US" sz="2000" dirty="0"/>
              <a:t>General</a:t>
            </a:r>
            <a:br>
              <a:rPr lang="en-US" sz="2000" dirty="0"/>
            </a:br>
            <a:r>
              <a:rPr lang="en-US" sz="2000" dirty="0"/>
              <a:t>Services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DEAD4F2-C5CC-44E9-A092-76413D5CA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1373" y="3434047"/>
            <a:ext cx="3132000" cy="275561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Lorem ipsum dolor sit amet, consectetur adipiscing elit.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Etiam aliquet eu mi quis lacinia.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fermentum a magna ut eleifend.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Integer convallis suscipit ante eu varius. Morbi a purus dolor.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52950" y="2130341"/>
            <a:ext cx="4745038" cy="823912"/>
          </a:xfrm>
        </p:spPr>
        <p:txBody>
          <a:bodyPr>
            <a:normAutofit/>
          </a:bodyPr>
          <a:lstStyle/>
          <a:p>
            <a:r>
              <a:rPr lang="en-US" sz="2000" dirty="0"/>
              <a:t>Cultivate</a:t>
            </a:r>
            <a:br>
              <a:rPr lang="en-US" sz="2000" dirty="0"/>
            </a:br>
            <a:r>
              <a:rPr lang="en-US" sz="2000" dirty="0"/>
              <a:t>Referral 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53711" y="3434047"/>
            <a:ext cx="3361615" cy="275561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Lorem ipsum dolor sit amet, consectetur adipiscing elit. Etiam aliquet eu mi quis lacinia.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fermentum a magna ut eleifend. Integer convallis suscipit ante eu varius. Morbi a purus dolor. Suspendisse sit amet ipsum finibus justo viverra blandit.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congue quis tortor eget sodales. Nulla a erat eget nunc hendrerit ultrices eu.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11</a:t>
            </a:fld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=""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857949" y="1678593"/>
            <a:ext cx="37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="" xmlns:a16="http://schemas.microsoft.com/office/drawing/2014/main" id="{A93FB3A3-CCE4-43B1-B396-B8819D20B354}"/>
              </a:ext>
            </a:extLst>
          </p:cNvPr>
          <p:cNvSpPr txBox="1">
            <a:spLocks/>
          </p:cNvSpPr>
          <p:nvPr/>
        </p:nvSpPr>
        <p:spPr>
          <a:xfrm>
            <a:off x="8568793" y="2133184"/>
            <a:ext cx="3429699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Become</a:t>
            </a:r>
            <a:br>
              <a:rPr lang="en-US" sz="2000" dirty="0"/>
            </a:br>
            <a:r>
              <a:rPr lang="en-US" sz="2000" dirty="0"/>
              <a:t>an Expert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="" xmlns:a16="http://schemas.microsoft.com/office/drawing/2014/main" id="{17423A2D-9BA5-4783-9D7D-85F493300696}"/>
              </a:ext>
            </a:extLst>
          </p:cNvPr>
          <p:cNvSpPr txBox="1">
            <a:spLocks/>
          </p:cNvSpPr>
          <p:nvPr/>
        </p:nvSpPr>
        <p:spPr>
          <a:xfrm>
            <a:off x="8552751" y="3436890"/>
            <a:ext cx="3132000" cy="2755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Lorem ipsum dolor sit amet, consectetur adipiscing elit.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Etiam aliquet eu mi quis lacinia.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fermentum a magna ut eleifend.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Integer convallis suscipit ante eu varius. Morbi a purus dolor.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064" y="2130341"/>
            <a:ext cx="10746920" cy="4727659"/>
          </a:xfrm>
          <a:prstGeom prst="rect">
            <a:avLst/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341772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Girl with documents">
            <a:extLst>
              <a:ext uri="{FF2B5EF4-FFF2-40B4-BE49-F238E27FC236}">
                <a16:creationId xmlns=""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100"/>
              </a:spcBef>
              <a:buFont typeface="Arial" panose="020B0604020202020204" pitchFamily="34" charset="0"/>
              <a:buNone/>
            </a:pPr>
            <a:r>
              <a:rPr lang="en-US" sz="2500" b="1" i="1" spc="60" dirty="0" err="1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Younan</a:t>
            </a:r>
            <a:r>
              <a:rPr lang="en-US" sz="2500" b="1" i="1" spc="60" dirty="0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 </a:t>
            </a:r>
            <a:r>
              <a:rPr lang="en-US" sz="2500" b="1" i="1" spc="60" dirty="0" err="1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Iskander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marR="5080" indent="0">
              <a:buNone/>
            </a:pPr>
            <a:r>
              <a:rPr lang="en-US" sz="20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younaniskander2001@gmail.com</a:t>
            </a:r>
          </a:p>
          <a:p>
            <a:pPr marL="0" marR="5080" indent="0">
              <a:buFont typeface="Arial" panose="020B0604020202020204" pitchFamily="34" charset="0"/>
              <a:buNone/>
            </a:pPr>
            <a:r>
              <a:rPr lang="en-US" sz="2500" b="1" i="1" spc="45" dirty="0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010-166-94946 (</a:t>
            </a:r>
            <a:r>
              <a:rPr lang="en-US" sz="2500" b="1" i="1" spc="45" dirty="0" err="1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whats</a:t>
            </a:r>
            <a:r>
              <a:rPr lang="en-US" sz="2500" b="1" i="1" spc="45" dirty="0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)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endParaRPr lang="en-US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ct 6" descr="Beige rectangle">
            <a:extLst>
              <a:ext uri="{FF2B5EF4-FFF2-40B4-BE49-F238E27FC236}">
                <a16:creationId xmlns="" xmlns:a16="http://schemas.microsoft.com/office/drawing/2014/main" id="{B0C70F64-F3E5-413B-AF4F-E15CE944B761}"/>
              </a:ext>
            </a:extLst>
          </p:cNvPr>
          <p:cNvSpPr/>
          <p:nvPr/>
        </p:nvSpPr>
        <p:spPr>
          <a:xfrm>
            <a:off x="931203" y="2894901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8" name="Graphic 7" descr="Person icon">
            <a:extLst>
              <a:ext uri="{FF2B5EF4-FFF2-40B4-BE49-F238E27FC236}">
                <a16:creationId xmlns="" xmlns:a16="http://schemas.microsoft.com/office/drawing/2014/main" id="{AC7339AD-1A2B-4702-8C29-5CFB6D1BBB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9" name="Graphic 8" descr="Mail icon">
            <a:extLst>
              <a:ext uri="{FF2B5EF4-FFF2-40B4-BE49-F238E27FC236}">
                <a16:creationId xmlns="" xmlns:a16="http://schemas.microsoft.com/office/drawing/2014/main" id="{DE19364B-D5B6-43E8-B6E4-DC0094FA3C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37" y="3965704"/>
            <a:ext cx="342900" cy="342900"/>
          </a:xfrm>
          <a:prstGeom prst="rect">
            <a:avLst/>
          </a:prstGeom>
        </p:spPr>
      </p:pic>
      <p:pic>
        <p:nvPicPr>
          <p:cNvPr id="10" name="Graphic 9" descr="Phone icon">
            <a:extLst>
              <a:ext uri="{FF2B5EF4-FFF2-40B4-BE49-F238E27FC236}">
                <a16:creationId xmlns="" xmlns:a16="http://schemas.microsoft.com/office/drawing/2014/main" id="{7821267F-71E4-4DA4-8BC7-EB09162207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1559"/>
            <a:ext cx="4859215" cy="1325563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THANK YOU!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 descr="Man talks by phone">
            <a:extLst>
              <a:ext uri="{FF2B5EF4-FFF2-40B4-BE49-F238E27FC236}">
                <a16:creationId xmlns=""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" y="4665"/>
            <a:ext cx="6991350" cy="684866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5" name="object 3" descr="Beige rectangle">
            <a:extLst>
              <a:ext uri="{FF2B5EF4-FFF2-40B4-BE49-F238E27FC236}">
                <a16:creationId xmlns=""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59001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=""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1757446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275" y="1752780"/>
            <a:ext cx="5165558" cy="83385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This dataset contains</a:t>
            </a:r>
            <a:endParaRPr lang="en-US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=""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>
          <a:xfrm>
            <a:off x="5843594" y="2978804"/>
            <a:ext cx="5181600" cy="160337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Microsoft, Google, IBM, </a:t>
            </a:r>
            <a:r>
              <a:rPr lang="en-US" sz="2400" b="1" dirty="0" err="1" smtClean="0"/>
              <a:t>Hp</a:t>
            </a:r>
            <a:r>
              <a:rPr lang="en-US" sz="2400" b="1" dirty="0" smtClean="0"/>
              <a:t> , Apple</a:t>
            </a:r>
            <a:endParaRPr lang="en-US" sz="2400" b="1" i="1" spc="-25" dirty="0" smtClean="0">
              <a:solidFill>
                <a:schemeClr val="bg2">
                  <a:lumMod val="20000"/>
                  <a:lumOff val="80000"/>
                </a:schemeClr>
              </a:solidFill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2400" b="1" dirty="0"/>
              <a:t>Disney</a:t>
            </a:r>
          </a:p>
          <a:p>
            <a:pPr marL="0" indent="0">
              <a:buNone/>
            </a:pPr>
            <a:endParaRPr lang="en-US" sz="2400" b="1" i="1" spc="-25" dirty="0" smtClean="0">
              <a:solidFill>
                <a:schemeClr val="bg2">
                  <a:lumMod val="20000"/>
                  <a:lumOff val="80000"/>
                </a:schemeClr>
              </a:solidFill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2400" dirty="0"/>
              <a:t>1455 rows × 10 columns</a:t>
            </a:r>
            <a:endParaRPr lang="en-US" sz="2400" b="1" i="1" spc="-25" dirty="0">
              <a:solidFill>
                <a:schemeClr val="bg2">
                  <a:lumMod val="20000"/>
                  <a:lumOff val="8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7" name="object 9" descr="Beige rectangle">
            <a:extLst>
              <a:ext uri="{FF2B5EF4-FFF2-40B4-BE49-F238E27FC236}">
                <a16:creationId xmlns="" xmlns:a16="http://schemas.microsoft.com/office/drawing/2014/main" id="{02C6628C-972C-4717-AAF3-D882B30F6658}"/>
              </a:ext>
            </a:extLst>
          </p:cNvPr>
          <p:cNvSpPr/>
          <p:nvPr/>
        </p:nvSpPr>
        <p:spPr>
          <a:xfrm>
            <a:off x="5817468" y="2586636"/>
            <a:ext cx="2988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5F54379-12DC-488A-96E2-264D244A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587" y="438224"/>
            <a:ext cx="3932237" cy="1302111"/>
          </a:xfrm>
        </p:spPr>
        <p:txBody>
          <a:bodyPr/>
          <a:lstStyle/>
          <a:p>
            <a:r>
              <a:rPr lang="en-US" dirty="0"/>
              <a:t>The attributes include the date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8397F9A-0355-4091-BDD7-5C578348C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66104" y="207488"/>
            <a:ext cx="4505012" cy="874511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400" b="1" dirty="0"/>
              <a:t>Year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smtClean="0">
                <a:solidFill>
                  <a:schemeClr val="bg1"/>
                </a:solidFill>
              </a:rPr>
              <a:t>:</a:t>
            </a:r>
            <a:r>
              <a:rPr lang="en-US" sz="2400" b="1" dirty="0">
                <a:solidFill>
                  <a:schemeClr val="bg1"/>
                </a:solidFill>
              </a:rPr>
              <a:t> Year </a:t>
            </a:r>
            <a:r>
              <a:rPr lang="en-US" sz="2400" b="1" dirty="0" smtClean="0">
                <a:solidFill>
                  <a:schemeClr val="bg1"/>
                </a:solidFill>
              </a:rPr>
              <a:t>of </a:t>
            </a:r>
            <a:r>
              <a:rPr lang="en-US" sz="2400" b="1" dirty="0">
                <a:solidFill>
                  <a:schemeClr val="bg1"/>
                </a:solidFill>
              </a:rPr>
              <a:t>the </a:t>
            </a:r>
            <a:r>
              <a:rPr lang="en-US" sz="2400" b="1" dirty="0" smtClean="0">
                <a:solidFill>
                  <a:schemeClr val="bg1"/>
                </a:solidFill>
              </a:rPr>
              <a:t>acquisition 2010-2015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1330DBC9-EEFC-416D-BFAD-DB6D1A9E8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3</a:t>
            </a:fld>
            <a:endParaRPr lang="en-US" dirty="0"/>
          </a:p>
        </p:txBody>
      </p:sp>
      <p:pic>
        <p:nvPicPr>
          <p:cNvPr id="16" name="Picture Placeholder 15" descr="Group of people">
            <a:extLst>
              <a:ext uri="{FF2B5EF4-FFF2-40B4-BE49-F238E27FC236}">
                <a16:creationId xmlns="" xmlns:a16="http://schemas.microsoft.com/office/drawing/2014/main" id="{48FA199D-A4E2-45BF-978A-675A900780A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1319"/>
            <a:ext cx="6024562" cy="2736709"/>
          </a:xfrm>
        </p:spPr>
      </p:pic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0D9263D0-7B10-45A1-AD9E-D040B170EFE2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037049" y="864156"/>
            <a:ext cx="4758082" cy="999775"/>
          </a:xfrm>
        </p:spPr>
        <p:txBody>
          <a:bodyPr>
            <a:normAutofit lnSpcReduction="10000"/>
          </a:bodyPr>
          <a:lstStyle/>
          <a:p>
            <a:pPr>
              <a:lnSpc>
                <a:spcPct val="130000"/>
              </a:lnSpc>
              <a:spcBef>
                <a:spcPts val="400"/>
              </a:spcBef>
            </a:pPr>
            <a:r>
              <a:rPr lang="en-US" sz="2400" b="1" dirty="0"/>
              <a:t>Acquired Company </a:t>
            </a:r>
            <a:r>
              <a:rPr lang="en-US" sz="2400" dirty="0" smtClean="0"/>
              <a:t>:</a:t>
            </a:r>
            <a:r>
              <a:rPr lang="en-US" sz="2400" b="1" dirty="0" smtClean="0">
                <a:solidFill>
                  <a:schemeClr val="bg1"/>
                </a:solidFill>
              </a:rPr>
              <a:t>name </a:t>
            </a:r>
            <a:r>
              <a:rPr lang="en-US" sz="2400" b="1" dirty="0">
                <a:solidFill>
                  <a:schemeClr val="bg1"/>
                </a:solidFill>
              </a:rPr>
              <a:t>of the company </a:t>
            </a:r>
            <a:r>
              <a:rPr lang="en-US" sz="2400" b="1" dirty="0" smtClean="0">
                <a:solidFill>
                  <a:schemeClr val="bg1"/>
                </a:solidFill>
              </a:rPr>
              <a:t>acquired</a:t>
            </a:r>
          </a:p>
          <a:p>
            <a:pPr>
              <a:lnSpc>
                <a:spcPct val="130000"/>
              </a:lnSpc>
              <a:spcBef>
                <a:spcPts val="400"/>
              </a:spcBef>
            </a:pPr>
            <a:endParaRPr lang="en-US" sz="2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9884D43A-F693-45B5-941E-26162517B9A6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057239" y="1856065"/>
            <a:ext cx="4788742" cy="66453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400" b="1" dirty="0"/>
              <a:t>Acquisition Price </a:t>
            </a:r>
            <a:r>
              <a:rPr lang="en-US" sz="2400" b="1" dirty="0" smtClean="0"/>
              <a:t>:</a:t>
            </a:r>
            <a:r>
              <a:rPr lang="en-US" sz="2400" b="1" dirty="0" smtClean="0">
                <a:solidFill>
                  <a:schemeClr val="bg1"/>
                </a:solidFill>
              </a:rPr>
              <a:t>value </a:t>
            </a:r>
            <a:r>
              <a:rPr lang="en-US" sz="2400" b="1" dirty="0">
                <a:solidFill>
                  <a:schemeClr val="bg1"/>
                </a:solidFill>
              </a:rPr>
              <a:t>or the cost of acquisition</a:t>
            </a:r>
            <a:endParaRPr lang="en-US" sz="22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Picture Placeholder 14" descr="Check icon">
            <a:extLst>
              <a:ext uri="{FF2B5EF4-FFF2-40B4-BE49-F238E27FC236}">
                <a16:creationId xmlns="" xmlns:a16="http://schemas.microsoft.com/office/drawing/2014/main" id="{380A2BFD-1794-4338-8BAC-66A30B88D03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70600" y="278069"/>
            <a:ext cx="576000" cy="576000"/>
          </a:xfrm>
        </p:spPr>
      </p:pic>
      <p:pic>
        <p:nvPicPr>
          <p:cNvPr id="12" name="Picture Placeholder 16" descr="Check icon">
            <a:extLst>
              <a:ext uri="{FF2B5EF4-FFF2-40B4-BE49-F238E27FC236}">
                <a16:creationId xmlns="" xmlns:a16="http://schemas.microsoft.com/office/drawing/2014/main" id="{AC1F4E71-E6F8-490B-A9E9-61DC2025EBE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61049" y="873888"/>
            <a:ext cx="576000" cy="576001"/>
          </a:xfrm>
        </p:spPr>
      </p:pic>
      <p:pic>
        <p:nvPicPr>
          <p:cNvPr id="13" name="Picture Placeholder 18" descr="Check icon">
            <a:extLst>
              <a:ext uri="{FF2B5EF4-FFF2-40B4-BE49-F238E27FC236}">
                <a16:creationId xmlns="" xmlns:a16="http://schemas.microsoft.com/office/drawing/2014/main" id="{138322BF-F85B-4C19-9968-C0582151091B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90104" y="1893892"/>
            <a:ext cx="576000" cy="576001"/>
          </a:xfrm>
        </p:spPr>
      </p:pic>
      <p:sp>
        <p:nvSpPr>
          <p:cNvPr id="14" name="object 13" descr="Beige rectangle">
            <a:extLst>
              <a:ext uri="{FF2B5EF4-FFF2-40B4-BE49-F238E27FC236}">
                <a16:creationId xmlns="" xmlns:a16="http://schemas.microsoft.com/office/drawing/2014/main" id="{FEBB8673-0A72-4C5C-8239-7EF600504010}"/>
              </a:ext>
            </a:extLst>
          </p:cNvPr>
          <p:cNvSpPr/>
          <p:nvPr/>
        </p:nvSpPr>
        <p:spPr>
          <a:xfrm>
            <a:off x="915657" y="1732553"/>
            <a:ext cx="3096000" cy="0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15" name="Picture Placeholder 18" descr="Check icon">
            <a:extLst>
              <a:ext uri="{FF2B5EF4-FFF2-40B4-BE49-F238E27FC236}">
                <a16:creationId xmlns="" xmlns:a16="http://schemas.microsoft.com/office/drawing/2014/main" id="{138322BF-F85B-4C19-9968-C058215109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70600" y="3889412"/>
            <a:ext cx="576000" cy="576001"/>
          </a:xfrm>
          <a:prstGeom prst="rect">
            <a:avLst/>
          </a:prstGeom>
        </p:spPr>
      </p:pic>
      <p:pic>
        <p:nvPicPr>
          <p:cNvPr id="17" name="Picture Placeholder 18" descr="Check icon">
            <a:extLst>
              <a:ext uri="{FF2B5EF4-FFF2-40B4-BE49-F238E27FC236}">
                <a16:creationId xmlns="" xmlns:a16="http://schemas.microsoft.com/office/drawing/2014/main" id="{138322BF-F85B-4C19-9968-C058215109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90104" y="2504814"/>
            <a:ext cx="576000" cy="576001"/>
          </a:xfrm>
          <a:prstGeom prst="rect">
            <a:avLst/>
          </a:prstGeom>
        </p:spPr>
      </p:pic>
      <p:pic>
        <p:nvPicPr>
          <p:cNvPr id="18" name="Picture Placeholder 18" descr="Check icon">
            <a:extLst>
              <a:ext uri="{FF2B5EF4-FFF2-40B4-BE49-F238E27FC236}">
                <a16:creationId xmlns="" xmlns:a16="http://schemas.microsoft.com/office/drawing/2014/main" id="{138322BF-F85B-4C19-9968-C058215109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61218" y="4603831"/>
            <a:ext cx="576000" cy="576001"/>
          </a:xfrm>
          <a:prstGeom prst="rect">
            <a:avLst/>
          </a:prstGeom>
        </p:spPr>
      </p:pic>
      <p:pic>
        <p:nvPicPr>
          <p:cNvPr id="19" name="Picture Placeholder 18" descr="Check icon">
            <a:extLst>
              <a:ext uri="{FF2B5EF4-FFF2-40B4-BE49-F238E27FC236}">
                <a16:creationId xmlns="" xmlns:a16="http://schemas.microsoft.com/office/drawing/2014/main" id="{138322BF-F85B-4C19-9968-C058215109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61049" y="3190546"/>
            <a:ext cx="576000" cy="576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1391"/>
            <a:ext cx="6481239" cy="3032044"/>
          </a:xfrm>
          <a:prstGeom prst="rect">
            <a:avLst/>
          </a:prstGeom>
          <a:effectLst>
            <a:glow rad="127000">
              <a:schemeClr val="accent1">
                <a:satMod val="175000"/>
                <a:alpha val="40000"/>
              </a:schemeClr>
            </a:glow>
            <a:softEdge rad="177800"/>
          </a:effectLst>
        </p:spPr>
      </p:pic>
      <p:sp>
        <p:nvSpPr>
          <p:cNvPr id="20" name="Text Placeholder 9">
            <a:extLst>
              <a:ext uri="{FF2B5EF4-FFF2-40B4-BE49-F238E27FC236}">
                <a16:creationId xmlns="" xmlns:a16="http://schemas.microsoft.com/office/drawing/2014/main" id="{9884D43A-F693-45B5-941E-26162517B9A6}"/>
              </a:ext>
            </a:extLst>
          </p:cNvPr>
          <p:cNvSpPr txBox="1">
            <a:spLocks/>
          </p:cNvSpPr>
          <p:nvPr/>
        </p:nvSpPr>
        <p:spPr>
          <a:xfrm>
            <a:off x="7046600" y="3113816"/>
            <a:ext cx="5124122" cy="66453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800" b="1" dirty="0"/>
              <a:t>Country</a:t>
            </a:r>
            <a:r>
              <a:rPr lang="en-US" sz="2800" dirty="0"/>
              <a:t> </a:t>
            </a:r>
            <a:r>
              <a:rPr lang="en-US" sz="2000" dirty="0" smtClean="0"/>
              <a:t>: </a:t>
            </a:r>
            <a:r>
              <a:rPr lang="en-US" sz="2400" b="1" dirty="0" smtClean="0">
                <a:solidFill>
                  <a:schemeClr val="bg1"/>
                </a:solidFill>
              </a:rPr>
              <a:t>the </a:t>
            </a:r>
            <a:r>
              <a:rPr lang="en-US" sz="2400" b="1" dirty="0">
                <a:solidFill>
                  <a:schemeClr val="bg1"/>
                </a:solidFill>
              </a:rPr>
              <a:t>country from which the acquisition was made.</a:t>
            </a:r>
            <a:endParaRPr lang="en-US" sz="2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" name="Text Placeholder 9">
            <a:extLst>
              <a:ext uri="{FF2B5EF4-FFF2-40B4-BE49-F238E27FC236}">
                <a16:creationId xmlns="" xmlns:a16="http://schemas.microsoft.com/office/drawing/2014/main" id="{9884D43A-F693-45B5-941E-26162517B9A6}"/>
              </a:ext>
            </a:extLst>
          </p:cNvPr>
          <p:cNvSpPr txBox="1">
            <a:spLocks/>
          </p:cNvSpPr>
          <p:nvPr/>
        </p:nvSpPr>
        <p:spPr>
          <a:xfrm>
            <a:off x="7037049" y="3889918"/>
            <a:ext cx="4788742" cy="66453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3100" b="1" dirty="0"/>
              <a:t>Acquisition Month </a:t>
            </a:r>
            <a:r>
              <a:rPr lang="en-US" sz="2400" dirty="0"/>
              <a:t>:</a:t>
            </a:r>
            <a:r>
              <a:rPr lang="en-US" sz="2400" b="1" dirty="0" smtClean="0">
                <a:solidFill>
                  <a:schemeClr val="bg1"/>
                </a:solidFill>
              </a:rPr>
              <a:t>Month </a:t>
            </a:r>
            <a:r>
              <a:rPr lang="en-US" sz="2400" b="1" dirty="0">
                <a:solidFill>
                  <a:schemeClr val="bg1"/>
                </a:solidFill>
              </a:rPr>
              <a:t>of the acquisition</a:t>
            </a:r>
            <a:endParaRPr lang="en-US" sz="2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 Placeholder 9">
            <a:extLst>
              <a:ext uri="{FF2B5EF4-FFF2-40B4-BE49-F238E27FC236}">
                <a16:creationId xmlns="" xmlns:a16="http://schemas.microsoft.com/office/drawing/2014/main" id="{9884D43A-F693-45B5-941E-26162517B9A6}"/>
              </a:ext>
            </a:extLst>
          </p:cNvPr>
          <p:cNvSpPr txBox="1">
            <a:spLocks/>
          </p:cNvSpPr>
          <p:nvPr/>
        </p:nvSpPr>
        <p:spPr>
          <a:xfrm>
            <a:off x="7067878" y="4643655"/>
            <a:ext cx="4788742" cy="664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400" b="1" dirty="0" smtClean="0"/>
              <a:t>ID</a:t>
            </a:r>
            <a:r>
              <a:rPr lang="en-US" sz="2400" b="1" dirty="0" smtClean="0">
                <a:solidFill>
                  <a:schemeClr val="bg1"/>
                </a:solidFill>
              </a:rPr>
              <a:t> : identify every row</a:t>
            </a:r>
            <a:endParaRPr lang="en-US" sz="2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Text Placeholder 9">
            <a:extLst>
              <a:ext uri="{FF2B5EF4-FFF2-40B4-BE49-F238E27FC236}">
                <a16:creationId xmlns="" xmlns:a16="http://schemas.microsoft.com/office/drawing/2014/main" id="{9884D43A-F693-45B5-941E-26162517B9A6}"/>
              </a:ext>
            </a:extLst>
          </p:cNvPr>
          <p:cNvSpPr txBox="1">
            <a:spLocks/>
          </p:cNvSpPr>
          <p:nvPr/>
        </p:nvSpPr>
        <p:spPr>
          <a:xfrm>
            <a:off x="7074969" y="2530079"/>
            <a:ext cx="4788742" cy="66453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800" b="1" dirty="0"/>
              <a:t>Business</a:t>
            </a:r>
            <a:r>
              <a:rPr lang="en-US" sz="2800" dirty="0"/>
              <a:t> </a:t>
            </a:r>
            <a:r>
              <a:rPr lang="en-US" sz="2000" dirty="0" smtClean="0"/>
              <a:t>:</a:t>
            </a:r>
            <a:r>
              <a:rPr lang="en-US" sz="2400" b="1" dirty="0" smtClean="0">
                <a:solidFill>
                  <a:schemeClr val="bg1"/>
                </a:solidFill>
              </a:rPr>
              <a:t>business </a:t>
            </a:r>
            <a:r>
              <a:rPr lang="en-US" sz="2400" b="1" dirty="0">
                <a:solidFill>
                  <a:schemeClr val="bg1"/>
                </a:solidFill>
              </a:rPr>
              <a:t>use-case of the acquisition</a:t>
            </a:r>
            <a:endParaRPr lang="en-US" sz="22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4" name="Picture Placeholder 18" descr="Check icon">
            <a:extLst>
              <a:ext uri="{FF2B5EF4-FFF2-40B4-BE49-F238E27FC236}">
                <a16:creationId xmlns="" xmlns:a16="http://schemas.microsoft.com/office/drawing/2014/main" id="{138322BF-F85B-4C19-9968-C058215109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61049" y="5161953"/>
            <a:ext cx="576000" cy="576001"/>
          </a:xfrm>
          <a:prstGeom prst="rect">
            <a:avLst/>
          </a:prstGeom>
        </p:spPr>
      </p:pic>
      <p:sp>
        <p:nvSpPr>
          <p:cNvPr id="25" name="Text Placeholder 9">
            <a:extLst>
              <a:ext uri="{FF2B5EF4-FFF2-40B4-BE49-F238E27FC236}">
                <a16:creationId xmlns="" xmlns:a16="http://schemas.microsoft.com/office/drawing/2014/main" id="{9884D43A-F693-45B5-941E-26162517B9A6}"/>
              </a:ext>
            </a:extLst>
          </p:cNvPr>
          <p:cNvSpPr txBox="1">
            <a:spLocks/>
          </p:cNvSpPr>
          <p:nvPr/>
        </p:nvSpPr>
        <p:spPr>
          <a:xfrm>
            <a:off x="7046600" y="5185761"/>
            <a:ext cx="4788742" cy="664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400" b="1" dirty="0" smtClean="0"/>
              <a:t>Category</a:t>
            </a:r>
            <a:r>
              <a:rPr lang="en-US" sz="2400" b="1" dirty="0" smtClean="0">
                <a:solidFill>
                  <a:schemeClr val="bg1"/>
                </a:solidFill>
              </a:rPr>
              <a:t>: empty</a:t>
            </a:r>
            <a:endParaRPr lang="en-US" sz="2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7" name="Text Placeholder 9">
            <a:extLst>
              <a:ext uri="{FF2B5EF4-FFF2-40B4-BE49-F238E27FC236}">
                <a16:creationId xmlns="" xmlns:a16="http://schemas.microsoft.com/office/drawing/2014/main" id="{9884D43A-F693-45B5-941E-26162517B9A6}"/>
              </a:ext>
            </a:extLst>
          </p:cNvPr>
          <p:cNvSpPr txBox="1">
            <a:spLocks/>
          </p:cNvSpPr>
          <p:nvPr/>
        </p:nvSpPr>
        <p:spPr>
          <a:xfrm>
            <a:off x="7074969" y="5737954"/>
            <a:ext cx="5881906" cy="1120046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400" b="1" dirty="0"/>
              <a:t>Derived Products</a:t>
            </a:r>
            <a:r>
              <a:rPr lang="en-US" sz="2400" b="1" dirty="0">
                <a:solidFill>
                  <a:schemeClr val="bg1"/>
                </a:solidFill>
              </a:rPr>
              <a:t>: Google Cloud Platform</a:t>
            </a:r>
          </a:p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400" b="1" dirty="0">
                <a:solidFill>
                  <a:schemeClr val="bg1"/>
                </a:solidFill>
              </a:rPr>
              <a:t>Android</a:t>
            </a:r>
          </a:p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400" b="1" dirty="0">
                <a:solidFill>
                  <a:schemeClr val="bg1"/>
                </a:solidFill>
              </a:rPr>
              <a:t>Amazon Web Services</a:t>
            </a:r>
          </a:p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400" b="1" dirty="0">
                <a:solidFill>
                  <a:schemeClr val="bg1"/>
                </a:solidFill>
              </a:rPr>
              <a:t>YouTube</a:t>
            </a:r>
          </a:p>
        </p:txBody>
      </p:sp>
      <p:pic>
        <p:nvPicPr>
          <p:cNvPr id="28" name="Picture Placeholder 18" descr="Check icon">
            <a:extLst>
              <a:ext uri="{FF2B5EF4-FFF2-40B4-BE49-F238E27FC236}">
                <a16:creationId xmlns="" xmlns:a16="http://schemas.microsoft.com/office/drawing/2014/main" id="{138322BF-F85B-4C19-9968-C058215109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43743" y="5717056"/>
            <a:ext cx="576000" cy="57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75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4140CF4-2DAA-4239-BB77-274BDD82A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4</a:t>
            </a:fld>
            <a:endParaRPr lang="en-US" dirty="0"/>
          </a:p>
        </p:txBody>
      </p:sp>
      <p:pic>
        <p:nvPicPr>
          <p:cNvPr id="4" name="Picture Placeholder 11" descr="Two men near laptop ">
            <a:extLst>
              <a:ext uri="{FF2B5EF4-FFF2-40B4-BE49-F238E27FC236}">
                <a16:creationId xmlns="" xmlns:a16="http://schemas.microsoft.com/office/drawing/2014/main" id="{509FA566-1699-4388-B44C-C3EE5EC051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6256751" cy="6857998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="" xmlns:a16="http://schemas.microsoft.com/office/drawing/2014/main" id="{857A0168-DBD5-47D4-A751-3B39262D8254}"/>
              </a:ext>
            </a:extLst>
          </p:cNvPr>
          <p:cNvSpPr/>
          <p:nvPr/>
        </p:nvSpPr>
        <p:spPr>
          <a:xfrm>
            <a:off x="8355282" y="836613"/>
            <a:ext cx="3847121" cy="5184775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="" xmlns:a16="http://schemas.microsoft.com/office/drawing/2014/main" id="{7F009843-AFA3-44E8-B7D5-3F39B363C92E}"/>
              </a:ext>
            </a:extLst>
          </p:cNvPr>
          <p:cNvSpPr/>
          <p:nvPr/>
        </p:nvSpPr>
        <p:spPr>
          <a:xfrm>
            <a:off x="6226175" y="1"/>
            <a:ext cx="5429652" cy="6857999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="" xmlns:a16="http://schemas.microsoft.com/office/drawing/2014/main" id="{FC6730AE-386B-426F-9F29-221DCC5F714D}"/>
              </a:ext>
            </a:extLst>
          </p:cNvPr>
          <p:cNvSpPr txBox="1">
            <a:spLocks/>
          </p:cNvSpPr>
          <p:nvPr/>
        </p:nvSpPr>
        <p:spPr>
          <a:xfrm>
            <a:off x="6688843" y="1283651"/>
            <a:ext cx="4966983" cy="72189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2400" b="1" dirty="0">
                <a:solidFill>
                  <a:schemeClr val="bg1"/>
                </a:solidFill>
              </a:rPr>
              <a:t>Highest Number of Acquisitions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9" name="Picture Placeholder 27" descr="Check mark">
            <a:extLst>
              <a:ext uri="{FF2B5EF4-FFF2-40B4-BE49-F238E27FC236}">
                <a16:creationId xmlns="" xmlns:a16="http://schemas.microsoft.com/office/drawing/2014/main" id="{9FC370A7-FF9A-42B0-9C14-95C57A9BC6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85307" y="1175376"/>
            <a:ext cx="720000" cy="720000"/>
          </a:xfrm>
          <a:prstGeom prst="rect">
            <a:avLst/>
          </a:prstGeom>
        </p:spPr>
      </p:pic>
      <p:pic>
        <p:nvPicPr>
          <p:cNvPr id="10" name="Picture Placeholder 29" descr="Check mark">
            <a:extLst>
              <a:ext uri="{FF2B5EF4-FFF2-40B4-BE49-F238E27FC236}">
                <a16:creationId xmlns="" xmlns:a16="http://schemas.microsoft.com/office/drawing/2014/main" id="{1630545B-ED3D-48DD-8CD5-CB200AA2D7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85307" y="2199578"/>
            <a:ext cx="720000" cy="719999"/>
          </a:xfrm>
          <a:prstGeom prst="rect">
            <a:avLst/>
          </a:prstGeom>
        </p:spPr>
      </p:pic>
      <p:sp>
        <p:nvSpPr>
          <p:cNvPr id="11" name="Text Placeholder 17">
            <a:extLst>
              <a:ext uri="{FF2B5EF4-FFF2-40B4-BE49-F238E27FC236}">
                <a16:creationId xmlns="" xmlns:a16="http://schemas.microsoft.com/office/drawing/2014/main" id="{186A1D66-9F36-434B-9677-0FE61760AB97}"/>
              </a:ext>
            </a:extLst>
          </p:cNvPr>
          <p:cNvSpPr txBox="1">
            <a:spLocks/>
          </p:cNvSpPr>
          <p:nvPr/>
        </p:nvSpPr>
        <p:spPr>
          <a:xfrm>
            <a:off x="6761659" y="2218400"/>
            <a:ext cx="4691558" cy="74018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2400" b="1" dirty="0">
                <a:solidFill>
                  <a:schemeClr val="bg1"/>
                </a:solidFill>
              </a:rPr>
              <a:t>What is the year of </a:t>
            </a:r>
            <a:r>
              <a:rPr lang="en-US" sz="2400" b="1" dirty="0" err="1">
                <a:solidFill>
                  <a:schemeClr val="bg1"/>
                </a:solidFill>
              </a:rPr>
              <a:t>firist</a:t>
            </a:r>
            <a:r>
              <a:rPr lang="en-US" sz="2400" b="1" dirty="0">
                <a:solidFill>
                  <a:schemeClr val="bg1"/>
                </a:solidFill>
              </a:rPr>
              <a:t>  Acquisition &amp; </a:t>
            </a:r>
            <a:r>
              <a:rPr lang="en-US" sz="2400" b="1" spc="-30" dirty="0">
                <a:solidFill>
                  <a:schemeClr val="bg1"/>
                </a:solidFill>
                <a:cs typeface="Arial"/>
              </a:rPr>
              <a:t>Big </a:t>
            </a:r>
            <a:r>
              <a:rPr lang="en-US" sz="2400" b="1" dirty="0">
                <a:solidFill>
                  <a:schemeClr val="bg1"/>
                </a:solidFill>
              </a:rPr>
              <a:t>one ?</a:t>
            </a:r>
            <a:r>
              <a:rPr lang="en-US" sz="1800" b="1" dirty="0">
                <a:solidFill>
                  <a:schemeClr val="bg1"/>
                </a:solidFill>
                <a:cs typeface="Arial"/>
              </a:rPr>
              <a:t/>
            </a:r>
            <a:br>
              <a:rPr lang="en-US" sz="1800" b="1" dirty="0">
                <a:solidFill>
                  <a:schemeClr val="bg1"/>
                </a:solidFill>
                <a:cs typeface="Arial"/>
              </a:rPr>
            </a:br>
            <a:endParaRPr lang="en-US" sz="2400" b="1" i="0" dirty="0">
              <a:solidFill>
                <a:schemeClr val="bg1"/>
              </a:solidFill>
              <a:effectLst/>
              <a:latin typeface="inherit"/>
            </a:endParaRPr>
          </a:p>
        </p:txBody>
      </p:sp>
      <p:pic>
        <p:nvPicPr>
          <p:cNvPr id="12" name="Picture Placeholder 31" descr="Check mark">
            <a:extLst>
              <a:ext uri="{FF2B5EF4-FFF2-40B4-BE49-F238E27FC236}">
                <a16:creationId xmlns="" xmlns:a16="http://schemas.microsoft.com/office/drawing/2014/main" id="{33C53E5C-0A10-46F8-9546-AB2C675452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68246" y="2954874"/>
            <a:ext cx="720000" cy="719999"/>
          </a:xfrm>
          <a:prstGeom prst="rect">
            <a:avLst/>
          </a:prstGeom>
        </p:spPr>
      </p:pic>
      <p:sp>
        <p:nvSpPr>
          <p:cNvPr id="13" name="Text Placeholder 19">
            <a:extLst>
              <a:ext uri="{FF2B5EF4-FFF2-40B4-BE49-F238E27FC236}">
                <a16:creationId xmlns="" xmlns:a16="http://schemas.microsoft.com/office/drawing/2014/main" id="{8744334E-DF9D-4600-8180-292072510183}"/>
              </a:ext>
            </a:extLst>
          </p:cNvPr>
          <p:cNvSpPr txBox="1">
            <a:spLocks/>
          </p:cNvSpPr>
          <p:nvPr/>
        </p:nvSpPr>
        <p:spPr>
          <a:xfrm>
            <a:off x="6763822" y="3052802"/>
            <a:ext cx="4692387" cy="109296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2800" b="1" dirty="0">
                <a:solidFill>
                  <a:schemeClr val="bg1"/>
                </a:solidFill>
              </a:rPr>
              <a:t>What is the rate of acquisition of each parent company?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4" name="object 27" descr="Beige rectangle">
            <a:extLst>
              <a:ext uri="{FF2B5EF4-FFF2-40B4-BE49-F238E27FC236}">
                <a16:creationId xmlns="" xmlns:a16="http://schemas.microsoft.com/office/drawing/2014/main" id="{7F820741-8871-4D59-8ED1-466FEFD2AF94}"/>
              </a:ext>
            </a:extLst>
          </p:cNvPr>
          <p:cNvSpPr/>
          <p:nvPr/>
        </p:nvSpPr>
        <p:spPr>
          <a:xfrm>
            <a:off x="6509104" y="1208403"/>
            <a:ext cx="3945535" cy="78334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5668119-9603-4701-8EEC-F2E48B808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6175" y="0"/>
            <a:ext cx="4884648" cy="1325563"/>
          </a:xfrm>
        </p:spPr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Tasks and Analysis Ideas</a:t>
            </a:r>
          </a:p>
        </p:txBody>
      </p:sp>
      <p:pic>
        <p:nvPicPr>
          <p:cNvPr id="15" name="Picture Placeholder 31" descr="Check mark">
            <a:extLst>
              <a:ext uri="{FF2B5EF4-FFF2-40B4-BE49-F238E27FC236}">
                <a16:creationId xmlns="" xmlns:a16="http://schemas.microsoft.com/office/drawing/2014/main" id="{33C53E5C-0A10-46F8-9546-AB2C675452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89108" y="4358626"/>
            <a:ext cx="720000" cy="719999"/>
          </a:xfrm>
          <a:prstGeom prst="rect">
            <a:avLst/>
          </a:prstGeom>
        </p:spPr>
      </p:pic>
      <p:pic>
        <p:nvPicPr>
          <p:cNvPr id="16" name="Picture Placeholder 31" descr="Check mark">
            <a:extLst>
              <a:ext uri="{FF2B5EF4-FFF2-40B4-BE49-F238E27FC236}">
                <a16:creationId xmlns="" xmlns:a16="http://schemas.microsoft.com/office/drawing/2014/main" id="{33C53E5C-0A10-46F8-9546-AB2C675452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23415" y="5458025"/>
            <a:ext cx="720000" cy="719999"/>
          </a:xfrm>
          <a:prstGeom prst="rect">
            <a:avLst/>
          </a:prstGeom>
        </p:spPr>
      </p:pic>
      <p:sp>
        <p:nvSpPr>
          <p:cNvPr id="17" name="Title 2">
            <a:extLst>
              <a:ext uri="{FF2B5EF4-FFF2-40B4-BE49-F238E27FC236}">
                <a16:creationId xmlns="" xmlns:a16="http://schemas.microsoft.com/office/drawing/2014/main" id="{F9ADB42F-AE48-4323-897F-DB5A083BD103}"/>
              </a:ext>
            </a:extLst>
          </p:cNvPr>
          <p:cNvSpPr txBox="1">
            <a:spLocks/>
          </p:cNvSpPr>
          <p:nvPr/>
        </p:nvSpPr>
        <p:spPr>
          <a:xfrm>
            <a:off x="6787701" y="4285432"/>
            <a:ext cx="497118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</a:rPr>
              <a:t>What is the average spend of each parent company during its acquisitions?</a:t>
            </a:r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="" xmlns:a16="http://schemas.microsoft.com/office/drawing/2014/main" id="{04D00B79-44BB-4D5F-B51D-2270A854D77A}"/>
              </a:ext>
            </a:extLst>
          </p:cNvPr>
          <p:cNvSpPr txBox="1">
            <a:spLocks/>
          </p:cNvSpPr>
          <p:nvPr/>
        </p:nvSpPr>
        <p:spPr>
          <a:xfrm>
            <a:off x="6639625" y="5526909"/>
            <a:ext cx="526733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</a:rPr>
              <a:t>Which parent company has spent the most money on a single acquisition?</a:t>
            </a:r>
            <a:endParaRPr lang="en-US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96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2C750891-B331-46E3-89A1-0996C3679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year of </a:t>
            </a:r>
            <a:r>
              <a:rPr lang="en-US" dirty="0" err="1" smtClean="0"/>
              <a:t>firist</a:t>
            </a:r>
            <a:r>
              <a:rPr lang="en-US" dirty="0" smtClean="0"/>
              <a:t>  </a:t>
            </a:r>
            <a:r>
              <a:rPr lang="en-US" dirty="0" smtClean="0">
                <a:solidFill>
                  <a:schemeClr val="dk1"/>
                </a:solidFill>
              </a:rPr>
              <a:t>Acquisition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smtClean="0">
                <a:solidFill>
                  <a:srgbClr val="0090A2"/>
                </a:solidFill>
              </a:rPr>
              <a:t>&amp; </a:t>
            </a:r>
            <a:r>
              <a:rPr lang="en-US" spc="-30" dirty="0">
                <a:solidFill>
                  <a:schemeClr val="tx2">
                    <a:alpha val="70000"/>
                  </a:schemeClr>
                </a:solidFill>
                <a:cs typeface="Arial"/>
              </a:rPr>
              <a:t>Big </a:t>
            </a:r>
            <a:r>
              <a:rPr lang="en-US" dirty="0" smtClean="0">
                <a:solidFill>
                  <a:schemeClr val="dk1"/>
                </a:solidFill>
              </a:rPr>
              <a:t>one ?</a:t>
            </a:r>
            <a:r>
              <a:rPr lang="en-US" sz="2400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/>
            </a:r>
            <a:br>
              <a:rPr lang="en-US" sz="2400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</a:b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6EC5A228-0BB3-460B-97CB-3667DC43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object 18" descr="Beige rectangle">
            <a:extLst>
              <a:ext uri="{FF2B5EF4-FFF2-40B4-BE49-F238E27FC236}">
                <a16:creationId xmlns="" xmlns:a16="http://schemas.microsoft.com/office/drawing/2014/main" id="{31A1F953-41C3-4B9E-9EA3-26087E184E71}"/>
              </a:ext>
            </a:extLst>
          </p:cNvPr>
          <p:cNvSpPr/>
          <p:nvPr/>
        </p:nvSpPr>
        <p:spPr>
          <a:xfrm>
            <a:off x="942535" y="1337304"/>
            <a:ext cx="3708000" cy="0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graphicFrame>
        <p:nvGraphicFramePr>
          <p:cNvPr id="9" name="Content Placeholder 7">
            <a:extLst>
              <a:ext uri="{FF2B5EF4-FFF2-40B4-BE49-F238E27FC236}">
                <a16:creationId xmlns="" xmlns:a16="http://schemas.microsoft.com/office/drawing/2014/main" id="{7CEA469E-1569-405A-8AC4-983D41DB66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4574433"/>
              </p:ext>
            </p:extLst>
          </p:nvPr>
        </p:nvGraphicFramePr>
        <p:xfrm>
          <a:off x="1787437" y="1492580"/>
          <a:ext cx="695974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3437">
                  <a:extLst>
                    <a:ext uri="{9D8B030D-6E8A-4147-A177-3AD203B41FA5}">
                      <a16:colId xmlns="" xmlns:a16="http://schemas.microsoft.com/office/drawing/2014/main" val="2120316286"/>
                    </a:ext>
                  </a:extLst>
                </a:gridCol>
                <a:gridCol w="2256310">
                  <a:extLst>
                    <a:ext uri="{9D8B030D-6E8A-4147-A177-3AD203B41FA5}">
                      <a16:colId xmlns="" xmlns:a16="http://schemas.microsoft.com/office/drawing/2014/main" val="32545788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Acquisitions over the years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2000" b="1" dirty="0" smtClean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</a:t>
                      </a:r>
                      <a:endParaRPr sz="20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82104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lang="en-US" sz="1800" spc="-30" dirty="0" smtClean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Big</a:t>
                      </a:r>
                      <a:r>
                        <a:rPr lang="en-US" sz="1800" spc="-30" baseline="0" dirty="0" smtClean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Acquisition</a:t>
                      </a:r>
                      <a:endParaRPr sz="18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lang="en-US" sz="1800" spc="-5" dirty="0" smtClean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2011</a:t>
                      </a:r>
                      <a:endParaRPr sz="18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811273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lang="en-US" sz="1800" spc="-5" dirty="0" smtClean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First</a:t>
                      </a:r>
                      <a:r>
                        <a:rPr lang="en-US" sz="1800" spc="-5" baseline="0" dirty="0" smtClean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Acquisition</a:t>
                      </a:r>
                      <a:endParaRPr sz="20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lang="en-US" sz="1800" dirty="0" smtClean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1960</a:t>
                      </a:r>
                      <a:endParaRPr sz="18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04392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NET</a:t>
                      </a:r>
                      <a:r>
                        <a:rPr sz="1200" b="1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b="1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PROFIT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endParaRPr sz="18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08066630"/>
                  </a:ext>
                </a:extLst>
              </a:tr>
            </a:tbl>
          </a:graphicData>
        </a:graphic>
      </p:graphicFrame>
      <p:graphicFrame>
        <p:nvGraphicFramePr>
          <p:cNvPr id="10" name="Content Placeholder 10" descr="Chart">
            <a:extLst>
              <a:ext uri="{FF2B5EF4-FFF2-40B4-BE49-F238E27FC236}">
                <a16:creationId xmlns="" xmlns:a16="http://schemas.microsoft.com/office/drawing/2014/main" id="{966664D9-B4E6-4F18-9AED-A2C875BEE6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2601281"/>
              </p:ext>
            </p:extLst>
          </p:nvPr>
        </p:nvGraphicFramePr>
        <p:xfrm>
          <a:off x="1712129" y="3019245"/>
          <a:ext cx="8752671" cy="3838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1773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Two men look at a plan">
            <a:extLst>
              <a:ext uri="{FF2B5EF4-FFF2-40B4-BE49-F238E27FC236}">
                <a16:creationId xmlns="" xmlns:a16="http://schemas.microsoft.com/office/drawing/2014/main" id="{97D2A81D-F7D1-4144-9EC5-03531DC5260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6"/>
            <a:ext cx="12192000" cy="6857999"/>
          </a:xfrm>
        </p:spPr>
      </p:pic>
      <p:sp>
        <p:nvSpPr>
          <p:cNvPr id="16" name="object 3" descr="Beige rectangle">
            <a:extLst>
              <a:ext uri="{FF2B5EF4-FFF2-40B4-BE49-F238E27FC236}">
                <a16:creationId xmlns="" xmlns:a16="http://schemas.microsoft.com/office/drawing/2014/main" id="{C6CF32E2-A869-4259-A659-5EEE6BDA3B59}"/>
              </a:ext>
            </a:extLst>
          </p:cNvPr>
          <p:cNvSpPr/>
          <p:nvPr/>
        </p:nvSpPr>
        <p:spPr>
          <a:xfrm>
            <a:off x="579775" y="472492"/>
            <a:ext cx="4051368" cy="5913017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4" name="Oval 13" descr="Beige oval">
            <a:extLst>
              <a:ext uri="{FF2B5EF4-FFF2-40B4-BE49-F238E27FC236}">
                <a16:creationId xmlns="" xmlns:a16="http://schemas.microsoft.com/office/drawing/2014/main" id="{B8809DE3-0F1D-442A-8935-B40AD580864B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bject 6" descr="Blue rectangle">
            <a:extLst>
              <a:ext uri="{FF2B5EF4-FFF2-40B4-BE49-F238E27FC236}">
                <a16:creationId xmlns="" xmlns:a16="http://schemas.microsoft.com/office/drawing/2014/main" id="{882E2F92-EB16-4B55-B49A-3C6AB7B2BF30}"/>
              </a:ext>
            </a:extLst>
          </p:cNvPr>
          <p:cNvSpPr/>
          <p:nvPr/>
        </p:nvSpPr>
        <p:spPr>
          <a:xfrm>
            <a:off x="911225" y="836613"/>
            <a:ext cx="5184775" cy="5184775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7C2D5CA-E2DA-4224-B2BC-C872D2EF6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6</a:t>
            </a:fld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710" y="0"/>
            <a:ext cx="6538447" cy="6858000"/>
          </a:xfrm>
          <a:prstGeom prst="rect">
            <a:avLst/>
          </a:prstGeom>
          <a:effectLst>
            <a:glow rad="177800">
              <a:schemeClr val="accent2">
                <a:satMod val="175000"/>
                <a:alpha val="30000"/>
              </a:schemeClr>
            </a:glow>
            <a:softEdge rad="558800"/>
          </a:effectLst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302303BC-9A39-470F-8733-A268BC16B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682" y="276782"/>
            <a:ext cx="4770591" cy="646604"/>
          </a:xfrm>
        </p:spPr>
        <p:txBody>
          <a:bodyPr>
            <a:normAutofit fontScale="90000"/>
          </a:bodyPr>
          <a:lstStyle/>
          <a:p>
            <a:r>
              <a:rPr lang="en-US" sz="2800" b="0" dirty="0"/>
              <a:t>Highest Number of Acquisitions</a:t>
            </a:r>
          </a:p>
        </p:txBody>
      </p:sp>
      <p:sp>
        <p:nvSpPr>
          <p:cNvPr id="15" name="object 27" descr="Beige rectangle">
            <a:extLst>
              <a:ext uri="{FF2B5EF4-FFF2-40B4-BE49-F238E27FC236}">
                <a16:creationId xmlns="" xmlns:a16="http://schemas.microsoft.com/office/drawing/2014/main" id="{C5B67D68-F2A3-48A2-B2A0-C9DF8BA55D80}"/>
              </a:ext>
            </a:extLst>
          </p:cNvPr>
          <p:cNvSpPr/>
          <p:nvPr/>
        </p:nvSpPr>
        <p:spPr>
          <a:xfrm flipV="1">
            <a:off x="3664710" y="141183"/>
            <a:ext cx="4032000" cy="75489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042919"/>
              </p:ext>
            </p:extLst>
          </p:nvPr>
        </p:nvGraphicFramePr>
        <p:xfrm>
          <a:off x="1256542" y="1005464"/>
          <a:ext cx="4899633" cy="539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3211"/>
                <a:gridCol w="1633211"/>
                <a:gridCol w="1633211"/>
              </a:tblGrid>
              <a:tr h="54053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Parent Company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Acquisitions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Microsoft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258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Google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244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IBM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182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129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123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Amazon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108</a:t>
                      </a:r>
                      <a:endParaRPr lang="en-US" dirty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Facebook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93</a:t>
                      </a:r>
                      <a:endParaRPr lang="en-US" dirty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Twitter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65 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Ebay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63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Citrix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 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Adobe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 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Redhat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</a:t>
                      </a:r>
                      <a:endParaRPr lang="en-US" dirty="0" smtClean="0"/>
                    </a:p>
                  </a:txBody>
                  <a:tcPr/>
                </a:tc>
              </a:tr>
              <a:tr h="308878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Blackberry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4039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Man talks by phone">
            <a:extLst>
              <a:ext uri="{FF2B5EF4-FFF2-40B4-BE49-F238E27FC236}">
                <a16:creationId xmlns="" xmlns:a16="http://schemas.microsoft.com/office/drawing/2014/main" id="{EA4A3639-F9B9-4B3D-896B-128B8F77FA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="" xmlns:a16="http://schemas.microsoft.com/office/drawing/2014/main" id="{3544D2CA-9A07-47BD-B1E4-88366F5FCD45}"/>
              </a:ext>
            </a:extLst>
          </p:cNvPr>
          <p:cNvSpPr/>
          <p:nvPr/>
        </p:nvSpPr>
        <p:spPr>
          <a:xfrm>
            <a:off x="1200" y="0"/>
            <a:ext cx="121908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val 5" descr="Beige oval">
            <a:extLst>
              <a:ext uri="{FF2B5EF4-FFF2-40B4-BE49-F238E27FC236}">
                <a16:creationId xmlns="" xmlns:a16="http://schemas.microsoft.com/office/drawing/2014/main" id="{7F1F7E6E-09DB-407E-9D0A-1AACE7719624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0AF24A-ACB5-4319-9371-B0D71908A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702" y="566599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is the rate of acquisition of each parent company?</a:t>
            </a:r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49181BA-BE91-4062-B6BE-B8C10EBD5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object 18" descr="Beige rectangle">
            <a:extLst>
              <a:ext uri="{FF2B5EF4-FFF2-40B4-BE49-F238E27FC236}">
                <a16:creationId xmlns="" xmlns:a16="http://schemas.microsoft.com/office/drawing/2014/main" id="{2D844B0B-BA7B-4E53-BCA1-628F65C6A4CA}"/>
              </a:ext>
            </a:extLst>
          </p:cNvPr>
          <p:cNvSpPr/>
          <p:nvPr/>
        </p:nvSpPr>
        <p:spPr>
          <a:xfrm flipV="1">
            <a:off x="942535" y="1697720"/>
            <a:ext cx="3366000" cy="45719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702" y="1743439"/>
            <a:ext cx="11337102" cy="5210466"/>
          </a:xfrm>
          <a:prstGeom prst="rect">
            <a:avLst/>
          </a:prstGeom>
          <a:effectLst>
            <a:glow rad="63500">
              <a:schemeClr val="accent2">
                <a:satMod val="175000"/>
                <a:alpha val="42000"/>
              </a:schemeClr>
            </a:glow>
            <a:softEdge rad="177800"/>
          </a:effectLst>
        </p:spPr>
      </p:pic>
    </p:spTree>
    <p:extLst>
      <p:ext uri="{BB962C8B-B14F-4D97-AF65-F5344CB8AC3E}">
        <p14:creationId xmlns:p14="http://schemas.microsoft.com/office/powerpoint/2010/main" val="3644704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2" descr="Handshake">
            <a:extLst>
              <a:ext uri="{FF2B5EF4-FFF2-40B4-BE49-F238E27FC236}">
                <a16:creationId xmlns="" xmlns:a16="http://schemas.microsoft.com/office/drawing/2014/main" id="{2F5DB649-A4D3-4E21-BA31-0C84C9B360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"/>
          <a:stretch/>
        </p:blipFill>
        <p:spPr>
          <a:xfrm>
            <a:off x="1200" y="3115388"/>
            <a:ext cx="12189600" cy="3743586"/>
          </a:xfrm>
        </p:spPr>
      </p:pic>
      <p:sp>
        <p:nvSpPr>
          <p:cNvPr id="12" name="object 3" descr="Blue rectangle">
            <a:extLst>
              <a:ext uri="{FF2B5EF4-FFF2-40B4-BE49-F238E27FC236}">
                <a16:creationId xmlns=""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12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3" name="Oval 12" descr="Beige oval">
            <a:extLst>
              <a:ext uri="{FF2B5EF4-FFF2-40B4-BE49-F238E27FC236}">
                <a16:creationId xmlns=""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44984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064" y="361648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What is the average spend of each parent company during its acquisitions?</a:t>
            </a:r>
            <a:endParaRPr lang="en-US" b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949" y="2130341"/>
            <a:ext cx="3789362" cy="823912"/>
          </a:xfrm>
        </p:spPr>
        <p:txBody>
          <a:bodyPr>
            <a:normAutofit/>
          </a:bodyPr>
          <a:lstStyle/>
          <a:p>
            <a:r>
              <a:rPr lang="en-US" sz="2000" dirty="0"/>
              <a:t>General</a:t>
            </a:r>
            <a:br>
              <a:rPr lang="en-US" sz="2000" dirty="0"/>
            </a:br>
            <a:r>
              <a:rPr lang="en-US" sz="2000" dirty="0"/>
              <a:t>Services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DEAD4F2-C5CC-44E9-A092-76413D5CA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1373" y="3434047"/>
            <a:ext cx="3132000" cy="275561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Lorem ipsum dolor sit amet, consectetur adipiscing elit.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Etiam aliquet eu mi quis lacinia.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fermentum a magna ut eleifend.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Integer convallis suscipit ante eu varius. Morbi a purus dolor.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52950" y="2130341"/>
            <a:ext cx="4745038" cy="823912"/>
          </a:xfrm>
        </p:spPr>
        <p:txBody>
          <a:bodyPr>
            <a:normAutofit/>
          </a:bodyPr>
          <a:lstStyle/>
          <a:p>
            <a:r>
              <a:rPr lang="en-US" sz="2000" dirty="0"/>
              <a:t>Cultivate</a:t>
            </a:r>
            <a:br>
              <a:rPr lang="en-US" sz="2000" dirty="0"/>
            </a:br>
            <a:r>
              <a:rPr lang="en-US" sz="2000" dirty="0"/>
              <a:t>Referral 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53711" y="3434047"/>
            <a:ext cx="3361615" cy="275561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Lorem ipsum dolor sit amet, consectetur adipiscing elit. Etiam aliquet eu mi quis lacinia.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fermentum a magna ut eleifend. Integer convallis suscipit ante eu varius. Morbi a purus dolor. Suspendisse sit amet ipsum finibus justo viverra blandit.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congue quis tortor eget sodales. Nulla a erat eget nunc hendrerit ultrices eu.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8</a:t>
            </a:fld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=""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857949" y="1678593"/>
            <a:ext cx="37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="" xmlns:a16="http://schemas.microsoft.com/office/drawing/2014/main" id="{A93FB3A3-CCE4-43B1-B396-B8819D20B354}"/>
              </a:ext>
            </a:extLst>
          </p:cNvPr>
          <p:cNvSpPr txBox="1">
            <a:spLocks/>
          </p:cNvSpPr>
          <p:nvPr/>
        </p:nvSpPr>
        <p:spPr>
          <a:xfrm>
            <a:off x="8568793" y="2133184"/>
            <a:ext cx="3429699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Become</a:t>
            </a:r>
            <a:br>
              <a:rPr lang="en-US" sz="2000" dirty="0"/>
            </a:br>
            <a:r>
              <a:rPr lang="en-US" sz="2000" dirty="0"/>
              <a:t>an Expert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="" xmlns:a16="http://schemas.microsoft.com/office/drawing/2014/main" id="{17423A2D-9BA5-4783-9D7D-85F493300696}"/>
              </a:ext>
            </a:extLst>
          </p:cNvPr>
          <p:cNvSpPr txBox="1">
            <a:spLocks/>
          </p:cNvSpPr>
          <p:nvPr/>
        </p:nvSpPr>
        <p:spPr>
          <a:xfrm>
            <a:off x="8552751" y="3436890"/>
            <a:ext cx="3132000" cy="2755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Lorem ipsum dolor sit amet, consectetur adipiscing elit.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Etiam aliquet eu mi quis lacinia.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Ut fermentum a magna ut eleifend. 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</a:pPr>
            <a:r>
              <a:rPr lang="en-US" i="1" dirty="0">
                <a:solidFill>
                  <a:srgbClr val="FFFFFF"/>
                </a:solidFill>
                <a:cs typeface="Arial"/>
              </a:rPr>
              <a:t>Integer convallis suscipit ante eu varius. Morbi a purus dolor. </a:t>
            </a:r>
          </a:p>
        </p:txBody>
      </p:sp>
      <p:pic>
        <p:nvPicPr>
          <p:cNvPr id="16" name="Picture Placeholder 32" descr="Handshake">
            <a:extLst>
              <a:ext uri="{FF2B5EF4-FFF2-40B4-BE49-F238E27FC236}">
                <a16:creationId xmlns="" xmlns:a16="http://schemas.microsoft.com/office/drawing/2014/main" id="{2F5DB649-A4D3-4E21-BA31-0C84C9B3603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"/>
          <a:stretch/>
        </p:blipFill>
        <p:spPr>
          <a:xfrm>
            <a:off x="1200" y="1687211"/>
            <a:ext cx="12342000" cy="53241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1959" y="1678593"/>
            <a:ext cx="7409793" cy="5332781"/>
          </a:xfrm>
          <a:prstGeom prst="rect">
            <a:avLst/>
          </a:prstGeom>
          <a:effectLst>
            <a:glow rad="165100">
              <a:schemeClr val="accent3">
                <a:satMod val="175000"/>
                <a:alpha val="40000"/>
              </a:schemeClr>
            </a:glow>
            <a:softEdge rad="355600"/>
          </a:effectLst>
        </p:spPr>
      </p:pic>
    </p:spTree>
    <p:extLst>
      <p:ext uri="{BB962C8B-B14F-4D97-AF65-F5344CB8AC3E}">
        <p14:creationId xmlns:p14="http://schemas.microsoft.com/office/powerpoint/2010/main" val="279880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People's hands">
            <a:extLst>
              <a:ext uri="{FF2B5EF4-FFF2-40B4-BE49-F238E27FC236}">
                <a16:creationId xmlns=""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00" y="0"/>
            <a:ext cx="12189600" cy="685665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=""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-29374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=""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16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Which parent company has spent the most money on a single acquisition?</a:t>
            </a:r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="" xmlns:a16="http://schemas.microsoft.com/office/drawing/2014/main" id="{B07BA1F9-2C19-4C07-B29B-18B9FBCC4755}"/>
              </a:ext>
            </a:extLst>
          </p:cNvPr>
          <p:cNvSpPr/>
          <p:nvPr/>
        </p:nvSpPr>
        <p:spPr>
          <a:xfrm>
            <a:off x="1104823" y="1655519"/>
            <a:ext cx="4608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cxnSp>
        <p:nvCxnSpPr>
          <p:cNvPr id="10" name="Straight Connector 9" descr="Line">
            <a:extLst>
              <a:ext uri="{FF2B5EF4-FFF2-40B4-BE49-F238E27FC236}">
                <a16:creationId xmlns="" xmlns:a16="http://schemas.microsoft.com/office/drawing/2014/main" id="{4C3F4FC5-0C01-4592-9483-D476EA2BDF93}"/>
              </a:ext>
            </a:extLst>
          </p:cNvPr>
          <p:cNvCxnSpPr/>
          <p:nvPr/>
        </p:nvCxnSpPr>
        <p:spPr>
          <a:xfrm>
            <a:off x="6096000" y="4124378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2470199D-DDAE-4D88-9F00-88EB8E080218}"/>
              </a:ext>
            </a:extLst>
          </p:cNvPr>
          <p:cNvSpPr/>
          <p:nvPr/>
        </p:nvSpPr>
        <p:spPr>
          <a:xfrm>
            <a:off x="4583907" y="4510420"/>
            <a:ext cx="3024187" cy="647700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1055"/>
              </a:spcBef>
            </a:pPr>
            <a:r>
              <a:rPr lang="en-US" sz="3000" dirty="0">
                <a:solidFill>
                  <a:schemeClr val="tx2"/>
                </a:solidFill>
                <a:latin typeface="+mj-lt"/>
              </a:rPr>
              <a:t>SUCCESS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1048" y="1985475"/>
            <a:ext cx="9124310" cy="487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21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4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45022061_Professional services marketing plan_SL_V1" id="{B214D568-CC3C-4109-877A-D7A12976D35F}" vid="{D425069E-A49A-4A86-9A62-1864F0635A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426FE2C-7640-4BF0-9D68-FDFD4151FD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2DDA16B-F3AC-4A5B-9F5F-6F5A8F47A9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C118CE8-9293-4220-BA3B-5D353B13ABC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Professional services marketing plan</Template>
  <TotalTime>0</TotalTime>
  <Words>717</Words>
  <Application>Microsoft Office PowerPoint</Application>
  <PresentationFormat>Widescreen</PresentationFormat>
  <Paragraphs>151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</vt:lpstr>
      <vt:lpstr>Calibri</vt:lpstr>
      <vt:lpstr>Gill Sans MT</vt:lpstr>
      <vt:lpstr>inherit</vt:lpstr>
      <vt:lpstr>Office Theme</vt:lpstr>
      <vt:lpstr>Merger and Acquisitions By  Tech. Companies </vt:lpstr>
      <vt:lpstr>This dataset contains</vt:lpstr>
      <vt:lpstr>The attributes include the date</vt:lpstr>
      <vt:lpstr>Tasks and Analysis Ideas</vt:lpstr>
      <vt:lpstr>What is the year of firist  Acquisition &amp; Big one ? </vt:lpstr>
      <vt:lpstr>Highest Number of Acquisitions</vt:lpstr>
      <vt:lpstr>What is the rate of acquisition of each parent company?</vt:lpstr>
      <vt:lpstr>What is the average spend of each parent company during its acquisitions?</vt:lpstr>
      <vt:lpstr>Which parent company has spent the most money on a single acquisition?</vt:lpstr>
      <vt:lpstr>Which products  were derived from a high number of company acquisitions?</vt:lpstr>
      <vt:lpstr>Which months had the highest number of acquisitions?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2022-09-28T22:22:54Z</dcterms:created>
  <dcterms:modified xsi:type="dcterms:W3CDTF">2022-10-01T13:05:15Z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